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8" r:id="rId12"/>
    <p:sldId id="267" r:id="rId13"/>
    <p:sldId id="269" r:id="rId14"/>
    <p:sldId id="274" r:id="rId15"/>
    <p:sldId id="275" r:id="rId16"/>
    <p:sldId id="276" r:id="rId17"/>
    <p:sldId id="27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napToObjects="1">
      <p:cViewPr varScale="1">
        <p:scale>
          <a:sx n="59" d="100"/>
          <a:sy n="59" d="100"/>
        </p:scale>
        <p:origin x="1524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Tractor in farmland">
            <a:extLst>
              <a:ext uri="{FF2B5EF4-FFF2-40B4-BE49-F238E27FC236}">
                <a16:creationId xmlns:a16="http://schemas.microsoft.com/office/drawing/2014/main" id="{06BD5A61-366E-9A9C-373A-4C2E1E3376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33" b="375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0000"/>
          </a:bodyPr>
          <a:lstStyle/>
          <a:p>
            <a:pPr defTabSz="914400">
              <a:lnSpc>
                <a:spcPct val="90000"/>
              </a:lnSpc>
            </a:pPr>
            <a:br>
              <a:rPr lang="en-US" sz="4200" dirty="0">
                <a:solidFill>
                  <a:srgbClr val="FFFFFF"/>
                </a:solidFill>
              </a:rPr>
            </a:br>
            <a:br>
              <a:rPr lang="en-US" sz="4200" dirty="0">
                <a:solidFill>
                  <a:srgbClr val="FFFFFF"/>
                </a:solidFill>
              </a:rPr>
            </a:br>
            <a:r>
              <a:rPr lang="en-US" sz="9600" dirty="0"/>
              <a:t>FARM MATE</a:t>
            </a:r>
            <a:br>
              <a:rPr lang="en-US" sz="4200" dirty="0">
                <a:solidFill>
                  <a:srgbClr val="FFFFFF"/>
                </a:solidFill>
              </a:rPr>
            </a:br>
            <a:r>
              <a:rPr lang="en-US" sz="4200" dirty="0">
                <a:solidFill>
                  <a:schemeClr val="bg1"/>
                </a:solidFill>
              </a:rPr>
              <a:t>Farmers Connecting to Consumers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5038" y="3900329"/>
            <a:ext cx="7543800" cy="220759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dirty="0">
                <a:solidFill>
                  <a:srgbClr val="FFFFFF"/>
                </a:solidFill>
              </a:rPr>
              <a:t>A Direct Digital Platform for Agricultural Commerce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492"/>
            <a:ext cx="9143999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35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8" y="-3783777"/>
            <a:ext cx="1576446" cy="9144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69075" y="986"/>
            <a:ext cx="3227567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5" y="353160"/>
            <a:ext cx="5318475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dirty="0">
                <a:solidFill>
                  <a:srgbClr val="FFFFFF"/>
                </a:solidFill>
              </a:rPr>
              <a:t>Consumer Module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8630" y="387224"/>
            <a:ext cx="2468879" cy="8304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1700" dirty="0">
                <a:solidFill>
                  <a:srgbClr val="FFFFFF"/>
                </a:solidFill>
              </a:rPr>
              <a:t>• Consumer signup/login</a:t>
            </a:r>
            <a:br>
              <a:rPr lang="en-US" sz="1700" dirty="0">
                <a:solidFill>
                  <a:srgbClr val="FFFFFF"/>
                </a:solidFill>
              </a:rPr>
            </a:br>
            <a:r>
              <a:rPr lang="en-US" sz="1700" dirty="0">
                <a:solidFill>
                  <a:srgbClr val="FFFFFF"/>
                </a:solidFill>
              </a:rPr>
              <a:t>• Browse products</a:t>
            </a:r>
            <a:br>
              <a:rPr lang="en-US" sz="1700" dirty="0">
                <a:solidFill>
                  <a:srgbClr val="FFFFFF"/>
                </a:solidFill>
              </a:rPr>
            </a:br>
            <a:endParaRPr lang="en-US" sz="1700" dirty="0">
              <a:solidFill>
                <a:srgbClr val="FFFFFF"/>
              </a:solidFill>
            </a:endParaRPr>
          </a:p>
        </p:txBody>
      </p:sp>
      <p:pic>
        <p:nvPicPr>
          <p:cNvPr id="6" name="Picture 5" descr="A screenshot of a login form&#10;&#10;AI-generated content may be incorrect.">
            <a:extLst>
              <a:ext uri="{FF2B5EF4-FFF2-40B4-BE49-F238E27FC236}">
                <a16:creationId xmlns:a16="http://schemas.microsoft.com/office/drawing/2014/main" id="{1E219BC3-46CB-3E3C-3BEE-CEE76443E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811" y="3338425"/>
            <a:ext cx="3848316" cy="1683638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96221AA-E194-E29B-54A3-78BA24544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873" y="3365291"/>
            <a:ext cx="3848316" cy="17028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13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9272" cy="1576446"/>
            <a:chOff x="0" y="0"/>
            <a:chExt cx="12192002" cy="157644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D9292F49-552A-9D5A-AB46-C70541949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8" y="319314"/>
            <a:ext cx="7108033" cy="1846943"/>
          </a:xfrm>
        </p:spPr>
        <p:txBody>
          <a:bodyPr anchor="ctr">
            <a:normAutofit/>
          </a:bodyPr>
          <a:lstStyle/>
          <a:p>
            <a:pPr algn="l"/>
            <a:r>
              <a:rPr lang="en-US" sz="3500" dirty="0">
                <a:solidFill>
                  <a:srgbClr val="FFFFFF"/>
                </a:solidFill>
              </a:rPr>
              <a:t>Consumer Module                 .</a:t>
            </a:r>
            <a:r>
              <a:rPr lang="en-US" sz="1900" b="1" dirty="0">
                <a:solidFill>
                  <a:schemeClr val="bg1"/>
                </a:solidFill>
                <a:latin typeface="+mn-lt"/>
              </a:rPr>
              <a:t>Cart</a:t>
            </a:r>
            <a:br>
              <a:rPr lang="en-US" sz="1900" b="1" dirty="0">
                <a:solidFill>
                  <a:schemeClr val="bg1"/>
                </a:solidFill>
                <a:latin typeface="+mn-lt"/>
              </a:rPr>
            </a:br>
            <a:r>
              <a:rPr lang="en-US" sz="1900" b="1" dirty="0">
                <a:solidFill>
                  <a:schemeClr val="bg1"/>
                </a:solidFill>
                <a:latin typeface="+mn-lt"/>
              </a:rPr>
              <a:t>                                                                                              . Place order</a:t>
            </a:r>
            <a:br>
              <a:rPr lang="en-IN" sz="3600" dirty="0"/>
            </a:br>
            <a:endParaRPr lang="en-IN" sz="3500" dirty="0">
              <a:solidFill>
                <a:srgbClr val="FFFFFF"/>
              </a:solidFill>
            </a:endParaRP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0688F59-198E-0CF0-79E9-19488DA6D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830" y="2784867"/>
            <a:ext cx="4150435" cy="2331419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E601823-0B93-DAD4-6267-6942CDE4B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54" y="2784867"/>
            <a:ext cx="4197599" cy="233141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5EC58-E67F-54A9-1862-DA66A5D0D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698" y="7177313"/>
            <a:ext cx="3687379" cy="107405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sz="1700" dirty="0"/>
          </a:p>
        </p:txBody>
      </p:sp>
    </p:spTree>
    <p:extLst>
      <p:ext uri="{BB962C8B-B14F-4D97-AF65-F5344CB8AC3E}">
        <p14:creationId xmlns:p14="http://schemas.microsoft.com/office/powerpoint/2010/main" val="4080661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3AC70333-F688-7674-68A1-70F8C06A1E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0999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8000" dirty="0">
                <a:solidFill>
                  <a:srgbClr val="FFFFFF"/>
                </a:solidFill>
              </a:rPr>
              <a:t>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5038" y="4072043"/>
            <a:ext cx="8177448" cy="233964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4000" dirty="0">
                <a:solidFill>
                  <a:schemeClr val="bg1"/>
                </a:solidFill>
              </a:rPr>
              <a:t>• Frontend: HTML, CSS, JavaScript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• Backend: Node.js</a:t>
            </a:r>
            <a:br>
              <a:rPr lang="en-US" sz="4000" dirty="0">
                <a:solidFill>
                  <a:schemeClr val="bg1"/>
                </a:solidFill>
              </a:rPr>
            </a:br>
            <a:endParaRPr lang="en-US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3C2497-D35D-EC2D-E059-F8FC9E256FE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11388" r="13631"/>
          <a:stretch/>
        </p:blipFill>
        <p:spPr>
          <a:xfrm>
            <a:off x="20" y="10"/>
            <a:ext cx="9141693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5286" y="1124712"/>
            <a:ext cx="6858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700">
                <a:solidFill>
                  <a:schemeClr val="bg1"/>
                </a:solidFill>
              </a:rPr>
              <a:t>Features Implemented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286" y="4599432"/>
            <a:ext cx="6858000" cy="12275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2000">
                <a:solidFill>
                  <a:schemeClr val="bg1"/>
                </a:solidFill>
              </a:rPr>
              <a:t>• Login Systems</a:t>
            </a:r>
            <a:br>
              <a:rPr lang="en-US" sz="2000">
                <a:solidFill>
                  <a:schemeClr val="bg1"/>
                </a:solidFill>
              </a:rPr>
            </a:br>
            <a:r>
              <a:rPr lang="en-US" sz="2000">
                <a:solidFill>
                  <a:schemeClr val="bg1"/>
                </a:solidFill>
              </a:rPr>
              <a:t>• Cart and Checkout</a:t>
            </a:r>
            <a:br>
              <a:rPr lang="en-US" sz="2000">
                <a:solidFill>
                  <a:schemeClr val="bg1"/>
                </a:solidFill>
              </a:rPr>
            </a:br>
            <a:r>
              <a:rPr lang="en-US" sz="2000">
                <a:solidFill>
                  <a:schemeClr val="bg1"/>
                </a:solidFill>
              </a:rPr>
              <a:t>• Payment Options</a:t>
            </a:r>
            <a:br>
              <a:rPr lang="en-US" sz="2000">
                <a:solidFill>
                  <a:schemeClr val="bg1"/>
                </a:solidFill>
              </a:rPr>
            </a:br>
            <a:r>
              <a:rPr lang="en-US" sz="2000">
                <a:solidFill>
                  <a:schemeClr val="bg1"/>
                </a:solidFill>
              </a:rPr>
              <a:t>• Order Tracking</a:t>
            </a:r>
          </a:p>
        </p:txBody>
      </p:sp>
      <p:sp>
        <p:nvSpPr>
          <p:cNvPr id="29" name="sketchy line">
            <a:extLst>
              <a:ext uri="{FF2B5EF4-FFF2-40B4-BE49-F238E27FC236}">
                <a16:creationId xmlns:a16="http://schemas.microsoft.com/office/drawing/2014/main" id="{DEF0EFD6-A3C2-4C94-A80A-BA9709D99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80654" y="4368623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36538 w 3182692"/>
              <a:gd name="connsiteY1" fmla="*/ 0 h 18288"/>
              <a:gd name="connsiteX2" fmla="*/ 1273077 w 3182692"/>
              <a:gd name="connsiteY2" fmla="*/ 0 h 18288"/>
              <a:gd name="connsiteX3" fmla="*/ 1909615 w 3182692"/>
              <a:gd name="connsiteY3" fmla="*/ 0 h 18288"/>
              <a:gd name="connsiteX4" fmla="*/ 2482500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609807 w 3182692"/>
              <a:gd name="connsiteY7" fmla="*/ 18288 h 18288"/>
              <a:gd name="connsiteX8" fmla="*/ 2068750 w 3182692"/>
              <a:gd name="connsiteY8" fmla="*/ 18288 h 18288"/>
              <a:gd name="connsiteX9" fmla="*/ 1432211 w 3182692"/>
              <a:gd name="connsiteY9" fmla="*/ 18288 h 18288"/>
              <a:gd name="connsiteX10" fmla="*/ 859327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253588" y="25878"/>
                  <a:pt x="409323" y="-5359"/>
                  <a:pt x="636538" y="0"/>
                </a:cubicBezTo>
                <a:cubicBezTo>
                  <a:pt x="863753" y="5359"/>
                  <a:pt x="1007727" y="-28"/>
                  <a:pt x="1273077" y="0"/>
                </a:cubicBezTo>
                <a:cubicBezTo>
                  <a:pt x="1538427" y="28"/>
                  <a:pt x="1698640" y="-12775"/>
                  <a:pt x="1909615" y="0"/>
                </a:cubicBezTo>
                <a:cubicBezTo>
                  <a:pt x="2120590" y="12775"/>
                  <a:pt x="2210293" y="-21823"/>
                  <a:pt x="2482500" y="0"/>
                </a:cubicBezTo>
                <a:cubicBezTo>
                  <a:pt x="2754708" y="21823"/>
                  <a:pt x="3004133" y="-28750"/>
                  <a:pt x="3182692" y="0"/>
                </a:cubicBezTo>
                <a:cubicBezTo>
                  <a:pt x="3183134" y="4516"/>
                  <a:pt x="3181865" y="12266"/>
                  <a:pt x="3182692" y="18288"/>
                </a:cubicBezTo>
                <a:cubicBezTo>
                  <a:pt x="2947402" y="22440"/>
                  <a:pt x="2876226" y="27191"/>
                  <a:pt x="2609807" y="18288"/>
                </a:cubicBezTo>
                <a:cubicBezTo>
                  <a:pt x="2343389" y="9385"/>
                  <a:pt x="2326689" y="25579"/>
                  <a:pt x="2068750" y="18288"/>
                </a:cubicBezTo>
                <a:cubicBezTo>
                  <a:pt x="1810811" y="10997"/>
                  <a:pt x="1713836" y="48219"/>
                  <a:pt x="1432211" y="18288"/>
                </a:cubicBezTo>
                <a:cubicBezTo>
                  <a:pt x="1150586" y="-11643"/>
                  <a:pt x="982765" y="3747"/>
                  <a:pt x="859327" y="18288"/>
                </a:cubicBezTo>
                <a:cubicBezTo>
                  <a:pt x="735889" y="32829"/>
                  <a:pt x="254183" y="35231"/>
                  <a:pt x="0" y="18288"/>
                </a:cubicBezTo>
                <a:cubicBezTo>
                  <a:pt x="-306" y="11477"/>
                  <a:pt x="485" y="4355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43108" y="-22426"/>
                  <a:pt x="387854" y="22949"/>
                  <a:pt x="572885" y="0"/>
                </a:cubicBezTo>
                <a:cubicBezTo>
                  <a:pt x="757916" y="-22949"/>
                  <a:pt x="923707" y="6797"/>
                  <a:pt x="1113942" y="0"/>
                </a:cubicBezTo>
                <a:cubicBezTo>
                  <a:pt x="1304177" y="-6797"/>
                  <a:pt x="1495991" y="20627"/>
                  <a:pt x="1686827" y="0"/>
                </a:cubicBezTo>
                <a:cubicBezTo>
                  <a:pt x="1877663" y="-20627"/>
                  <a:pt x="2170182" y="-20672"/>
                  <a:pt x="2323365" y="0"/>
                </a:cubicBezTo>
                <a:cubicBezTo>
                  <a:pt x="2476548" y="20672"/>
                  <a:pt x="2919164" y="6097"/>
                  <a:pt x="3182692" y="0"/>
                </a:cubicBezTo>
                <a:cubicBezTo>
                  <a:pt x="3183269" y="4624"/>
                  <a:pt x="3183511" y="11191"/>
                  <a:pt x="3182692" y="18288"/>
                </a:cubicBezTo>
                <a:cubicBezTo>
                  <a:pt x="3026065" y="-10849"/>
                  <a:pt x="2775006" y="23067"/>
                  <a:pt x="2546154" y="18288"/>
                </a:cubicBezTo>
                <a:cubicBezTo>
                  <a:pt x="2317302" y="13509"/>
                  <a:pt x="2168173" y="-8513"/>
                  <a:pt x="1845961" y="18288"/>
                </a:cubicBezTo>
                <a:cubicBezTo>
                  <a:pt x="1523749" y="45089"/>
                  <a:pt x="1450078" y="-844"/>
                  <a:pt x="1304904" y="18288"/>
                </a:cubicBezTo>
                <a:cubicBezTo>
                  <a:pt x="1159730" y="37420"/>
                  <a:pt x="942635" y="-10021"/>
                  <a:pt x="604711" y="18288"/>
                </a:cubicBezTo>
                <a:cubicBezTo>
                  <a:pt x="266787" y="46597"/>
                  <a:pt x="141927" y="-8395"/>
                  <a:pt x="0" y="18288"/>
                </a:cubicBezTo>
                <a:cubicBezTo>
                  <a:pt x="-171" y="12755"/>
                  <a:pt x="-690" y="793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28650" y="720953"/>
            <a:ext cx="7886700" cy="5416094"/>
          </a:xfrm>
          <a:custGeom>
            <a:avLst/>
            <a:gdLst>
              <a:gd name="connsiteX0" fmla="*/ 0 w 7886700"/>
              <a:gd name="connsiteY0" fmla="*/ 0 h 5416094"/>
              <a:gd name="connsiteX1" fmla="*/ 578358 w 7886700"/>
              <a:gd name="connsiteY1" fmla="*/ 0 h 5416094"/>
              <a:gd name="connsiteX2" fmla="*/ 998982 w 7886700"/>
              <a:gd name="connsiteY2" fmla="*/ 0 h 5416094"/>
              <a:gd name="connsiteX3" fmla="*/ 1813941 w 7886700"/>
              <a:gd name="connsiteY3" fmla="*/ 0 h 5416094"/>
              <a:gd name="connsiteX4" fmla="*/ 2392299 w 7886700"/>
              <a:gd name="connsiteY4" fmla="*/ 0 h 5416094"/>
              <a:gd name="connsiteX5" fmla="*/ 2970657 w 7886700"/>
              <a:gd name="connsiteY5" fmla="*/ 0 h 5416094"/>
              <a:gd name="connsiteX6" fmla="*/ 3785616 w 7886700"/>
              <a:gd name="connsiteY6" fmla="*/ 0 h 5416094"/>
              <a:gd name="connsiteX7" fmla="*/ 4285107 w 7886700"/>
              <a:gd name="connsiteY7" fmla="*/ 0 h 5416094"/>
              <a:gd name="connsiteX8" fmla="*/ 5100066 w 7886700"/>
              <a:gd name="connsiteY8" fmla="*/ 0 h 5416094"/>
              <a:gd name="connsiteX9" fmla="*/ 5915025 w 7886700"/>
              <a:gd name="connsiteY9" fmla="*/ 0 h 5416094"/>
              <a:gd name="connsiteX10" fmla="*/ 6572250 w 7886700"/>
              <a:gd name="connsiteY10" fmla="*/ 0 h 5416094"/>
              <a:gd name="connsiteX11" fmla="*/ 7886700 w 7886700"/>
              <a:gd name="connsiteY11" fmla="*/ 0 h 5416094"/>
              <a:gd name="connsiteX12" fmla="*/ 7886700 w 7886700"/>
              <a:gd name="connsiteY12" fmla="*/ 622851 h 5416094"/>
              <a:gd name="connsiteX13" fmla="*/ 7886700 w 7886700"/>
              <a:gd name="connsiteY13" fmla="*/ 1137380 h 5416094"/>
              <a:gd name="connsiteX14" fmla="*/ 7886700 w 7886700"/>
              <a:gd name="connsiteY14" fmla="*/ 1814391 h 5416094"/>
              <a:gd name="connsiteX15" fmla="*/ 7886700 w 7886700"/>
              <a:gd name="connsiteY15" fmla="*/ 2491403 h 5416094"/>
              <a:gd name="connsiteX16" fmla="*/ 7886700 w 7886700"/>
              <a:gd name="connsiteY16" fmla="*/ 3168415 h 5416094"/>
              <a:gd name="connsiteX17" fmla="*/ 7886700 w 7886700"/>
              <a:gd name="connsiteY17" fmla="*/ 3899588 h 5416094"/>
              <a:gd name="connsiteX18" fmla="*/ 7886700 w 7886700"/>
              <a:gd name="connsiteY18" fmla="*/ 4630760 h 5416094"/>
              <a:gd name="connsiteX19" fmla="*/ 7886700 w 7886700"/>
              <a:gd name="connsiteY19" fmla="*/ 5416094 h 5416094"/>
              <a:gd name="connsiteX20" fmla="*/ 7466076 w 7886700"/>
              <a:gd name="connsiteY20" fmla="*/ 5416094 h 5416094"/>
              <a:gd name="connsiteX21" fmla="*/ 6651117 w 7886700"/>
              <a:gd name="connsiteY21" fmla="*/ 5416094 h 5416094"/>
              <a:gd name="connsiteX22" fmla="*/ 5993892 w 7886700"/>
              <a:gd name="connsiteY22" fmla="*/ 5416094 h 5416094"/>
              <a:gd name="connsiteX23" fmla="*/ 5494401 w 7886700"/>
              <a:gd name="connsiteY23" fmla="*/ 5416094 h 5416094"/>
              <a:gd name="connsiteX24" fmla="*/ 4837176 w 7886700"/>
              <a:gd name="connsiteY24" fmla="*/ 5416094 h 5416094"/>
              <a:gd name="connsiteX25" fmla="*/ 4416552 w 7886700"/>
              <a:gd name="connsiteY25" fmla="*/ 5416094 h 5416094"/>
              <a:gd name="connsiteX26" fmla="*/ 3995928 w 7886700"/>
              <a:gd name="connsiteY26" fmla="*/ 5416094 h 5416094"/>
              <a:gd name="connsiteX27" fmla="*/ 3338703 w 7886700"/>
              <a:gd name="connsiteY27" fmla="*/ 5416094 h 5416094"/>
              <a:gd name="connsiteX28" fmla="*/ 2839212 w 7886700"/>
              <a:gd name="connsiteY28" fmla="*/ 5416094 h 5416094"/>
              <a:gd name="connsiteX29" fmla="*/ 2103120 w 7886700"/>
              <a:gd name="connsiteY29" fmla="*/ 5416094 h 5416094"/>
              <a:gd name="connsiteX30" fmla="*/ 1603629 w 7886700"/>
              <a:gd name="connsiteY30" fmla="*/ 5416094 h 5416094"/>
              <a:gd name="connsiteX31" fmla="*/ 867537 w 7886700"/>
              <a:gd name="connsiteY31" fmla="*/ 5416094 h 5416094"/>
              <a:gd name="connsiteX32" fmla="*/ 0 w 7886700"/>
              <a:gd name="connsiteY32" fmla="*/ 5416094 h 5416094"/>
              <a:gd name="connsiteX33" fmla="*/ 0 w 7886700"/>
              <a:gd name="connsiteY33" fmla="*/ 4684921 h 5416094"/>
              <a:gd name="connsiteX34" fmla="*/ 0 w 7886700"/>
              <a:gd name="connsiteY34" fmla="*/ 3953749 h 5416094"/>
              <a:gd name="connsiteX35" fmla="*/ 0 w 7886700"/>
              <a:gd name="connsiteY35" fmla="*/ 3168415 h 5416094"/>
              <a:gd name="connsiteX36" fmla="*/ 0 w 7886700"/>
              <a:gd name="connsiteY36" fmla="*/ 2545564 h 5416094"/>
              <a:gd name="connsiteX37" fmla="*/ 0 w 7886700"/>
              <a:gd name="connsiteY37" fmla="*/ 1760231 h 5416094"/>
              <a:gd name="connsiteX38" fmla="*/ 0 w 7886700"/>
              <a:gd name="connsiteY38" fmla="*/ 1191541 h 5416094"/>
              <a:gd name="connsiteX39" fmla="*/ 0 w 7886700"/>
              <a:gd name="connsiteY39" fmla="*/ 677012 h 5416094"/>
              <a:gd name="connsiteX40" fmla="*/ 0 w 7886700"/>
              <a:gd name="connsiteY4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7886700" h="5416094" extrusionOk="0">
                <a:moveTo>
                  <a:pt x="0" y="0"/>
                </a:moveTo>
                <a:cubicBezTo>
                  <a:pt x="165412" y="-21137"/>
                  <a:pt x="322344" y="-21985"/>
                  <a:pt x="578358" y="0"/>
                </a:cubicBezTo>
                <a:cubicBezTo>
                  <a:pt x="834372" y="21985"/>
                  <a:pt x="888520" y="-5136"/>
                  <a:pt x="998982" y="0"/>
                </a:cubicBezTo>
                <a:cubicBezTo>
                  <a:pt x="1109444" y="5136"/>
                  <a:pt x="1622600" y="-36529"/>
                  <a:pt x="1813941" y="0"/>
                </a:cubicBezTo>
                <a:cubicBezTo>
                  <a:pt x="2005282" y="36529"/>
                  <a:pt x="2177619" y="19108"/>
                  <a:pt x="2392299" y="0"/>
                </a:cubicBezTo>
                <a:cubicBezTo>
                  <a:pt x="2606979" y="-19108"/>
                  <a:pt x="2788556" y="-21788"/>
                  <a:pt x="2970657" y="0"/>
                </a:cubicBezTo>
                <a:cubicBezTo>
                  <a:pt x="3152758" y="21788"/>
                  <a:pt x="3596738" y="18723"/>
                  <a:pt x="3785616" y="0"/>
                </a:cubicBezTo>
                <a:cubicBezTo>
                  <a:pt x="3974494" y="-18723"/>
                  <a:pt x="4136501" y="9985"/>
                  <a:pt x="4285107" y="0"/>
                </a:cubicBezTo>
                <a:cubicBezTo>
                  <a:pt x="4433713" y="-9985"/>
                  <a:pt x="4710656" y="-6143"/>
                  <a:pt x="5100066" y="0"/>
                </a:cubicBezTo>
                <a:cubicBezTo>
                  <a:pt x="5489476" y="6143"/>
                  <a:pt x="5703885" y="5883"/>
                  <a:pt x="5915025" y="0"/>
                </a:cubicBezTo>
                <a:cubicBezTo>
                  <a:pt x="6126165" y="-5883"/>
                  <a:pt x="6308797" y="30350"/>
                  <a:pt x="6572250" y="0"/>
                </a:cubicBezTo>
                <a:cubicBezTo>
                  <a:pt x="6835703" y="-30350"/>
                  <a:pt x="7286910" y="4832"/>
                  <a:pt x="7886700" y="0"/>
                </a:cubicBezTo>
                <a:cubicBezTo>
                  <a:pt x="7917044" y="253972"/>
                  <a:pt x="7878280" y="382927"/>
                  <a:pt x="7886700" y="622851"/>
                </a:cubicBezTo>
                <a:cubicBezTo>
                  <a:pt x="7895120" y="862775"/>
                  <a:pt x="7898095" y="881954"/>
                  <a:pt x="7886700" y="1137380"/>
                </a:cubicBezTo>
                <a:cubicBezTo>
                  <a:pt x="7875305" y="1392806"/>
                  <a:pt x="7859449" y="1500954"/>
                  <a:pt x="7886700" y="1814391"/>
                </a:cubicBezTo>
                <a:cubicBezTo>
                  <a:pt x="7913951" y="2127828"/>
                  <a:pt x="7899710" y="2276490"/>
                  <a:pt x="7886700" y="2491403"/>
                </a:cubicBezTo>
                <a:cubicBezTo>
                  <a:pt x="7873690" y="2706316"/>
                  <a:pt x="7899048" y="2943627"/>
                  <a:pt x="7886700" y="3168415"/>
                </a:cubicBezTo>
                <a:cubicBezTo>
                  <a:pt x="7874352" y="3393203"/>
                  <a:pt x="7895759" y="3539359"/>
                  <a:pt x="7886700" y="3899588"/>
                </a:cubicBezTo>
                <a:cubicBezTo>
                  <a:pt x="7877641" y="4259817"/>
                  <a:pt x="7907485" y="4437980"/>
                  <a:pt x="7886700" y="4630760"/>
                </a:cubicBezTo>
                <a:cubicBezTo>
                  <a:pt x="7865915" y="4823540"/>
                  <a:pt x="7871525" y="5198637"/>
                  <a:pt x="7886700" y="5416094"/>
                </a:cubicBezTo>
                <a:cubicBezTo>
                  <a:pt x="7691680" y="5431844"/>
                  <a:pt x="7601555" y="5415681"/>
                  <a:pt x="7466076" y="5416094"/>
                </a:cubicBezTo>
                <a:cubicBezTo>
                  <a:pt x="7330597" y="5416507"/>
                  <a:pt x="6831360" y="5424066"/>
                  <a:pt x="6651117" y="5416094"/>
                </a:cubicBezTo>
                <a:cubicBezTo>
                  <a:pt x="6470874" y="5408122"/>
                  <a:pt x="6162822" y="5448218"/>
                  <a:pt x="5993892" y="5416094"/>
                </a:cubicBezTo>
                <a:cubicBezTo>
                  <a:pt x="5824963" y="5383970"/>
                  <a:pt x="5688089" y="5423575"/>
                  <a:pt x="5494401" y="5416094"/>
                </a:cubicBezTo>
                <a:cubicBezTo>
                  <a:pt x="5300713" y="5408613"/>
                  <a:pt x="5038344" y="5439836"/>
                  <a:pt x="4837176" y="5416094"/>
                </a:cubicBezTo>
                <a:cubicBezTo>
                  <a:pt x="4636008" y="5392352"/>
                  <a:pt x="4547230" y="5414191"/>
                  <a:pt x="4416552" y="5416094"/>
                </a:cubicBezTo>
                <a:cubicBezTo>
                  <a:pt x="4285874" y="5417997"/>
                  <a:pt x="4197467" y="5397786"/>
                  <a:pt x="3995928" y="5416094"/>
                </a:cubicBezTo>
                <a:cubicBezTo>
                  <a:pt x="3794389" y="5434402"/>
                  <a:pt x="3512175" y="5385012"/>
                  <a:pt x="3338703" y="5416094"/>
                </a:cubicBezTo>
                <a:cubicBezTo>
                  <a:pt x="3165232" y="5447176"/>
                  <a:pt x="2961841" y="5402137"/>
                  <a:pt x="2839212" y="5416094"/>
                </a:cubicBezTo>
                <a:cubicBezTo>
                  <a:pt x="2716583" y="5430051"/>
                  <a:pt x="2260631" y="5391454"/>
                  <a:pt x="2103120" y="5416094"/>
                </a:cubicBezTo>
                <a:cubicBezTo>
                  <a:pt x="1945609" y="5440734"/>
                  <a:pt x="1802870" y="5413244"/>
                  <a:pt x="1603629" y="5416094"/>
                </a:cubicBezTo>
                <a:cubicBezTo>
                  <a:pt x="1404388" y="5418944"/>
                  <a:pt x="1036615" y="5428037"/>
                  <a:pt x="867537" y="5416094"/>
                </a:cubicBezTo>
                <a:cubicBezTo>
                  <a:pt x="698459" y="5404151"/>
                  <a:pt x="196765" y="5387017"/>
                  <a:pt x="0" y="5416094"/>
                </a:cubicBezTo>
                <a:cubicBezTo>
                  <a:pt x="-7913" y="5158982"/>
                  <a:pt x="-32352" y="4972281"/>
                  <a:pt x="0" y="4684921"/>
                </a:cubicBezTo>
                <a:cubicBezTo>
                  <a:pt x="32352" y="4397561"/>
                  <a:pt x="-36146" y="4109983"/>
                  <a:pt x="0" y="3953749"/>
                </a:cubicBezTo>
                <a:cubicBezTo>
                  <a:pt x="36146" y="3797515"/>
                  <a:pt x="38942" y="3433311"/>
                  <a:pt x="0" y="3168415"/>
                </a:cubicBezTo>
                <a:cubicBezTo>
                  <a:pt x="-38942" y="2903519"/>
                  <a:pt x="-264" y="2810505"/>
                  <a:pt x="0" y="2545564"/>
                </a:cubicBezTo>
                <a:cubicBezTo>
                  <a:pt x="264" y="2280623"/>
                  <a:pt x="20689" y="1994225"/>
                  <a:pt x="0" y="1760231"/>
                </a:cubicBezTo>
                <a:cubicBezTo>
                  <a:pt x="-20689" y="1526237"/>
                  <a:pt x="16073" y="1386976"/>
                  <a:pt x="0" y="1191541"/>
                </a:cubicBezTo>
                <a:cubicBezTo>
                  <a:pt x="-16073" y="996106"/>
                  <a:pt x="-16965" y="844858"/>
                  <a:pt x="0" y="677012"/>
                </a:cubicBezTo>
                <a:cubicBezTo>
                  <a:pt x="16965" y="509166"/>
                  <a:pt x="85" y="277162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lluminated server room panel">
            <a:extLst>
              <a:ext uri="{FF2B5EF4-FFF2-40B4-BE49-F238E27FC236}">
                <a16:creationId xmlns:a16="http://schemas.microsoft.com/office/drawing/2014/main" id="{65F8CC57-DFE1-3EAB-8F1E-84A7C55A47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2134" r="8865" b="-2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122362"/>
            <a:ext cx="6858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6000">
                <a:solidFill>
                  <a:srgbClr val="FFFFFF"/>
                </a:solidFill>
              </a:rPr>
              <a:t>Challenges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4159404"/>
            <a:ext cx="6858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2400">
                <a:solidFill>
                  <a:srgbClr val="FFFFFF"/>
                </a:solidFill>
              </a:rPr>
              <a:t>• Frontend-backend sync</a:t>
            </a:r>
            <a:br>
              <a:rPr lang="en-US" sz="2400">
                <a:solidFill>
                  <a:srgbClr val="FFFFFF"/>
                </a:solidFill>
              </a:rPr>
            </a:br>
            <a:r>
              <a:rPr lang="en-US" sz="2400">
                <a:solidFill>
                  <a:srgbClr val="FFFFFF"/>
                </a:solidFill>
              </a:rPr>
              <a:t>• Cart updates</a:t>
            </a:r>
            <a:br>
              <a:rPr lang="en-US" sz="2400">
                <a:solidFill>
                  <a:srgbClr val="FFFFFF"/>
                </a:solidFill>
              </a:rPr>
            </a:br>
            <a:r>
              <a:rPr lang="en-US" sz="2400">
                <a:solidFill>
                  <a:srgbClr val="FFFFFF"/>
                </a:solidFill>
              </a:rPr>
              <a:t>• Database scaling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een and dry land">
            <a:extLst>
              <a:ext uri="{FF2B5EF4-FFF2-40B4-BE49-F238E27FC236}">
                <a16:creationId xmlns:a16="http://schemas.microsoft.com/office/drawing/2014/main" id="{78A3F0F4-9F4C-05B6-25AE-70B01CE2C0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13938" r="21396" b="1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122362"/>
            <a:ext cx="6858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6000">
                <a:solidFill>
                  <a:srgbClr val="FFFFFF"/>
                </a:solidFill>
              </a:rPr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4159404"/>
            <a:ext cx="6858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2400">
                <a:solidFill>
                  <a:srgbClr val="FFFFFF"/>
                </a:solidFill>
              </a:rPr>
              <a:t>• Mobile App</a:t>
            </a:r>
            <a:br>
              <a:rPr lang="en-US" sz="2400">
                <a:solidFill>
                  <a:srgbClr val="FFFFFF"/>
                </a:solidFill>
              </a:rPr>
            </a:br>
            <a:r>
              <a:rPr lang="en-US" sz="2400">
                <a:solidFill>
                  <a:srgbClr val="FFFFFF"/>
                </a:solidFill>
              </a:rPr>
              <a:t>• GPS farmer suggestions</a:t>
            </a:r>
            <a:br>
              <a:rPr lang="en-US" sz="2400">
                <a:solidFill>
                  <a:srgbClr val="FFFFFF"/>
                </a:solidFill>
              </a:rPr>
            </a:br>
            <a:r>
              <a:rPr lang="en-US" sz="2400">
                <a:solidFill>
                  <a:srgbClr val="FFFFFF"/>
                </a:solidFill>
              </a:rPr>
              <a:t>• Dynamic pricing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Cornfields with bright sky">
            <a:extLst>
              <a:ext uri="{FF2B5EF4-FFF2-40B4-BE49-F238E27FC236}">
                <a16:creationId xmlns:a16="http://schemas.microsoft.com/office/drawing/2014/main" id="{63019528-8BA4-285F-531A-0554551A5DA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147" r="10852" b="-2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93019"/>
            <a:ext cx="78867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8800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4159404"/>
            <a:ext cx="7886700" cy="1098395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3600" dirty="0">
                <a:solidFill>
                  <a:schemeClr val="bg1"/>
                </a:solidFill>
              </a:rPr>
              <a:t>Platform empowers farmers and consumers, promoting fair trade and sustainability.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eometric white clouds on a blue sky">
            <a:extLst>
              <a:ext uri="{FF2B5EF4-FFF2-40B4-BE49-F238E27FC236}">
                <a16:creationId xmlns:a16="http://schemas.microsoft.com/office/drawing/2014/main" id="{FF7B808C-9E4E-C8F5-E36A-8DFA13A96A8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r="25"/>
          <a:stretch/>
        </p:blipFill>
        <p:spPr>
          <a:xfrm>
            <a:off x="0" y="10"/>
            <a:ext cx="9141692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59229"/>
            <a:ext cx="6858000" cy="42402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9600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286" y="4958650"/>
            <a:ext cx="6858000" cy="117697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3600" dirty="0">
                <a:solidFill>
                  <a:schemeClr val="bg1"/>
                </a:solidFill>
              </a:rPr>
              <a:t>Any Questions? 😊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80654" y="4368623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36538 w 3182692"/>
              <a:gd name="connsiteY1" fmla="*/ 0 h 18288"/>
              <a:gd name="connsiteX2" fmla="*/ 1273077 w 3182692"/>
              <a:gd name="connsiteY2" fmla="*/ 0 h 18288"/>
              <a:gd name="connsiteX3" fmla="*/ 1909615 w 3182692"/>
              <a:gd name="connsiteY3" fmla="*/ 0 h 18288"/>
              <a:gd name="connsiteX4" fmla="*/ 2482500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609807 w 3182692"/>
              <a:gd name="connsiteY7" fmla="*/ 18288 h 18288"/>
              <a:gd name="connsiteX8" fmla="*/ 2068750 w 3182692"/>
              <a:gd name="connsiteY8" fmla="*/ 18288 h 18288"/>
              <a:gd name="connsiteX9" fmla="*/ 1432211 w 3182692"/>
              <a:gd name="connsiteY9" fmla="*/ 18288 h 18288"/>
              <a:gd name="connsiteX10" fmla="*/ 859327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253588" y="25878"/>
                  <a:pt x="409323" y="-5359"/>
                  <a:pt x="636538" y="0"/>
                </a:cubicBezTo>
                <a:cubicBezTo>
                  <a:pt x="863753" y="5359"/>
                  <a:pt x="1007727" y="-28"/>
                  <a:pt x="1273077" y="0"/>
                </a:cubicBezTo>
                <a:cubicBezTo>
                  <a:pt x="1538427" y="28"/>
                  <a:pt x="1698640" y="-12775"/>
                  <a:pt x="1909615" y="0"/>
                </a:cubicBezTo>
                <a:cubicBezTo>
                  <a:pt x="2120590" y="12775"/>
                  <a:pt x="2210293" y="-21823"/>
                  <a:pt x="2482500" y="0"/>
                </a:cubicBezTo>
                <a:cubicBezTo>
                  <a:pt x="2754708" y="21823"/>
                  <a:pt x="3004133" y="-28750"/>
                  <a:pt x="3182692" y="0"/>
                </a:cubicBezTo>
                <a:cubicBezTo>
                  <a:pt x="3183134" y="4516"/>
                  <a:pt x="3181865" y="12266"/>
                  <a:pt x="3182692" y="18288"/>
                </a:cubicBezTo>
                <a:cubicBezTo>
                  <a:pt x="2947402" y="22440"/>
                  <a:pt x="2876226" y="27191"/>
                  <a:pt x="2609807" y="18288"/>
                </a:cubicBezTo>
                <a:cubicBezTo>
                  <a:pt x="2343389" y="9385"/>
                  <a:pt x="2326689" y="25579"/>
                  <a:pt x="2068750" y="18288"/>
                </a:cubicBezTo>
                <a:cubicBezTo>
                  <a:pt x="1810811" y="10997"/>
                  <a:pt x="1713836" y="48219"/>
                  <a:pt x="1432211" y="18288"/>
                </a:cubicBezTo>
                <a:cubicBezTo>
                  <a:pt x="1150586" y="-11643"/>
                  <a:pt x="982765" y="3747"/>
                  <a:pt x="859327" y="18288"/>
                </a:cubicBezTo>
                <a:cubicBezTo>
                  <a:pt x="735889" y="32829"/>
                  <a:pt x="254183" y="35231"/>
                  <a:pt x="0" y="18288"/>
                </a:cubicBezTo>
                <a:cubicBezTo>
                  <a:pt x="-306" y="11477"/>
                  <a:pt x="485" y="4355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43108" y="-22426"/>
                  <a:pt x="387854" y="22949"/>
                  <a:pt x="572885" y="0"/>
                </a:cubicBezTo>
                <a:cubicBezTo>
                  <a:pt x="757916" y="-22949"/>
                  <a:pt x="923707" y="6797"/>
                  <a:pt x="1113942" y="0"/>
                </a:cubicBezTo>
                <a:cubicBezTo>
                  <a:pt x="1304177" y="-6797"/>
                  <a:pt x="1495991" y="20627"/>
                  <a:pt x="1686827" y="0"/>
                </a:cubicBezTo>
                <a:cubicBezTo>
                  <a:pt x="1877663" y="-20627"/>
                  <a:pt x="2170182" y="-20672"/>
                  <a:pt x="2323365" y="0"/>
                </a:cubicBezTo>
                <a:cubicBezTo>
                  <a:pt x="2476548" y="20672"/>
                  <a:pt x="2919164" y="6097"/>
                  <a:pt x="3182692" y="0"/>
                </a:cubicBezTo>
                <a:cubicBezTo>
                  <a:pt x="3183269" y="4624"/>
                  <a:pt x="3183511" y="11191"/>
                  <a:pt x="3182692" y="18288"/>
                </a:cubicBezTo>
                <a:cubicBezTo>
                  <a:pt x="3026065" y="-10849"/>
                  <a:pt x="2775006" y="23067"/>
                  <a:pt x="2546154" y="18288"/>
                </a:cubicBezTo>
                <a:cubicBezTo>
                  <a:pt x="2317302" y="13509"/>
                  <a:pt x="2168173" y="-8513"/>
                  <a:pt x="1845961" y="18288"/>
                </a:cubicBezTo>
                <a:cubicBezTo>
                  <a:pt x="1523749" y="45089"/>
                  <a:pt x="1450078" y="-844"/>
                  <a:pt x="1304904" y="18288"/>
                </a:cubicBezTo>
                <a:cubicBezTo>
                  <a:pt x="1159730" y="37420"/>
                  <a:pt x="942635" y="-10021"/>
                  <a:pt x="604711" y="18288"/>
                </a:cubicBezTo>
                <a:cubicBezTo>
                  <a:pt x="266787" y="46597"/>
                  <a:pt x="141927" y="-8395"/>
                  <a:pt x="0" y="18288"/>
                </a:cubicBezTo>
                <a:cubicBezTo>
                  <a:pt x="-171" y="12755"/>
                  <a:pt x="-690" y="793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IN" sz="350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>
              <a:defRPr sz="1800"/>
            </a:pPr>
            <a:r>
              <a:rPr lang="en-US" sz="1700" dirty="0"/>
              <a:t>Agriculture is vital but supply chains are inefficient. This platform connects farmers directly to consumers.</a:t>
            </a:r>
          </a:p>
        </p:txBody>
      </p:sp>
      <p:pic>
        <p:nvPicPr>
          <p:cNvPr id="5" name="Picture 4" descr="Vegetables in a field">
            <a:extLst>
              <a:ext uri="{FF2B5EF4-FFF2-40B4-BE49-F238E27FC236}">
                <a16:creationId xmlns:a16="http://schemas.microsoft.com/office/drawing/2014/main" id="{C1B27960-7A16-00CB-410D-881D622962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387" r="27062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8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Color Cover">
            <a:extLst>
              <a:ext uri="{FF2B5EF4-FFF2-40B4-BE49-F238E27FC236}">
                <a16:creationId xmlns:a16="http://schemas.microsoft.com/office/drawing/2014/main" id="{8B2B1708-8CE4-4A20-94F5-55118AE2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8" y="0"/>
            <a:ext cx="914171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F9866A9-B167-4D75-8F7F-360025AD6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167"/>
            <a:ext cx="9141714" cy="3490956"/>
            <a:chOff x="651279" y="598259"/>
            <a:chExt cx="10889442" cy="5680742"/>
          </a:xfrm>
        </p:grpSpPr>
        <p:sp>
          <p:nvSpPr>
            <p:cNvPr id="22" name="Color">
              <a:extLst>
                <a:ext uri="{FF2B5EF4-FFF2-40B4-BE49-F238E27FC236}">
                  <a16:creationId xmlns:a16="http://schemas.microsoft.com/office/drawing/2014/main" id="{C2DD07C1-6CFB-48E5-AD0E-AC091042B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Color">
              <a:extLst>
                <a:ext uri="{FF2B5EF4-FFF2-40B4-BE49-F238E27FC236}">
                  <a16:creationId xmlns:a16="http://schemas.microsoft.com/office/drawing/2014/main" id="{F9A8FC0F-BD29-4D9A-ABF1-D75E3A269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Graphic 6" descr="Barn">
            <a:extLst>
              <a:ext uri="{FF2B5EF4-FFF2-40B4-BE49-F238E27FC236}">
                <a16:creationId xmlns:a16="http://schemas.microsoft.com/office/drawing/2014/main" id="{BB30BEA5-BAF3-B190-9B14-08C968CFA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02735" y="1655170"/>
            <a:ext cx="3547660" cy="354766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281" y="1014574"/>
            <a:ext cx="4225148" cy="22267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Aim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2281" y="3640633"/>
            <a:ext cx="4223562" cy="24872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24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• Bridge farmers and consumers</a:t>
            </a:r>
            <a:br>
              <a:rPr lang="en-US" sz="24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</a:br>
            <a:r>
              <a:rPr lang="en-US" sz="24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• Eliminate middlemen</a:t>
            </a:r>
            <a:br>
              <a:rPr lang="en-US" sz="24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</a:br>
            <a:r>
              <a:rPr lang="en-US" sz="24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• Ensure fair pricing and fresh products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olden wheat against sky">
            <a:extLst>
              <a:ext uri="{FF2B5EF4-FFF2-40B4-BE49-F238E27FC236}">
                <a16:creationId xmlns:a16="http://schemas.microsoft.com/office/drawing/2014/main" id="{4EF1FC45-B665-069C-5E3D-EB974CC7330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685" r="10336" b="-1"/>
          <a:stretch/>
        </p:blipFill>
        <p:spPr>
          <a:xfrm>
            <a:off x="20" y="10"/>
            <a:ext cx="9141693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5286" y="1124712"/>
            <a:ext cx="6858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700">
                <a:solidFill>
                  <a:schemeClr val="bg1"/>
                </a:solidFill>
              </a:rPr>
              <a:t>  Project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286" y="4599432"/>
            <a:ext cx="6858000" cy="12275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2400">
                <a:solidFill>
                  <a:schemeClr val="bg1"/>
                </a:solidFill>
              </a:rPr>
              <a:t>• Empower farmers</a:t>
            </a:r>
            <a:br>
              <a:rPr lang="en-US" sz="2400">
                <a:solidFill>
                  <a:schemeClr val="bg1"/>
                </a:solidFill>
              </a:rPr>
            </a:br>
            <a:r>
              <a:rPr lang="en-US" sz="2400">
                <a:solidFill>
                  <a:schemeClr val="bg1"/>
                </a:solidFill>
              </a:rPr>
              <a:t>• Provide fresh, affordable produce to consumers</a:t>
            </a:r>
            <a:br>
              <a:rPr lang="en-US" sz="2400">
                <a:solidFill>
                  <a:schemeClr val="bg1"/>
                </a:solidFill>
              </a:rPr>
            </a:br>
            <a:r>
              <a:rPr lang="en-US" sz="2400">
                <a:solidFill>
                  <a:schemeClr val="bg1"/>
                </a:solidFill>
              </a:rPr>
              <a:t>• Promote local agriculture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DEF0EFD6-A3C2-4C94-A80A-BA9709D99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80654" y="4368623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36538 w 3182692"/>
              <a:gd name="connsiteY1" fmla="*/ 0 h 18288"/>
              <a:gd name="connsiteX2" fmla="*/ 1273077 w 3182692"/>
              <a:gd name="connsiteY2" fmla="*/ 0 h 18288"/>
              <a:gd name="connsiteX3" fmla="*/ 1909615 w 3182692"/>
              <a:gd name="connsiteY3" fmla="*/ 0 h 18288"/>
              <a:gd name="connsiteX4" fmla="*/ 2482500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609807 w 3182692"/>
              <a:gd name="connsiteY7" fmla="*/ 18288 h 18288"/>
              <a:gd name="connsiteX8" fmla="*/ 2068750 w 3182692"/>
              <a:gd name="connsiteY8" fmla="*/ 18288 h 18288"/>
              <a:gd name="connsiteX9" fmla="*/ 1432211 w 3182692"/>
              <a:gd name="connsiteY9" fmla="*/ 18288 h 18288"/>
              <a:gd name="connsiteX10" fmla="*/ 859327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253588" y="25878"/>
                  <a:pt x="409323" y="-5359"/>
                  <a:pt x="636538" y="0"/>
                </a:cubicBezTo>
                <a:cubicBezTo>
                  <a:pt x="863753" y="5359"/>
                  <a:pt x="1007727" y="-28"/>
                  <a:pt x="1273077" y="0"/>
                </a:cubicBezTo>
                <a:cubicBezTo>
                  <a:pt x="1538427" y="28"/>
                  <a:pt x="1698640" y="-12775"/>
                  <a:pt x="1909615" y="0"/>
                </a:cubicBezTo>
                <a:cubicBezTo>
                  <a:pt x="2120590" y="12775"/>
                  <a:pt x="2210293" y="-21823"/>
                  <a:pt x="2482500" y="0"/>
                </a:cubicBezTo>
                <a:cubicBezTo>
                  <a:pt x="2754708" y="21823"/>
                  <a:pt x="3004133" y="-28750"/>
                  <a:pt x="3182692" y="0"/>
                </a:cubicBezTo>
                <a:cubicBezTo>
                  <a:pt x="3183134" y="4516"/>
                  <a:pt x="3181865" y="12266"/>
                  <a:pt x="3182692" y="18288"/>
                </a:cubicBezTo>
                <a:cubicBezTo>
                  <a:pt x="2947402" y="22440"/>
                  <a:pt x="2876226" y="27191"/>
                  <a:pt x="2609807" y="18288"/>
                </a:cubicBezTo>
                <a:cubicBezTo>
                  <a:pt x="2343389" y="9385"/>
                  <a:pt x="2326689" y="25579"/>
                  <a:pt x="2068750" y="18288"/>
                </a:cubicBezTo>
                <a:cubicBezTo>
                  <a:pt x="1810811" y="10997"/>
                  <a:pt x="1713836" y="48219"/>
                  <a:pt x="1432211" y="18288"/>
                </a:cubicBezTo>
                <a:cubicBezTo>
                  <a:pt x="1150586" y="-11643"/>
                  <a:pt x="982765" y="3747"/>
                  <a:pt x="859327" y="18288"/>
                </a:cubicBezTo>
                <a:cubicBezTo>
                  <a:pt x="735889" y="32829"/>
                  <a:pt x="254183" y="35231"/>
                  <a:pt x="0" y="18288"/>
                </a:cubicBezTo>
                <a:cubicBezTo>
                  <a:pt x="-306" y="11477"/>
                  <a:pt x="485" y="4355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43108" y="-22426"/>
                  <a:pt x="387854" y="22949"/>
                  <a:pt x="572885" y="0"/>
                </a:cubicBezTo>
                <a:cubicBezTo>
                  <a:pt x="757916" y="-22949"/>
                  <a:pt x="923707" y="6797"/>
                  <a:pt x="1113942" y="0"/>
                </a:cubicBezTo>
                <a:cubicBezTo>
                  <a:pt x="1304177" y="-6797"/>
                  <a:pt x="1495991" y="20627"/>
                  <a:pt x="1686827" y="0"/>
                </a:cubicBezTo>
                <a:cubicBezTo>
                  <a:pt x="1877663" y="-20627"/>
                  <a:pt x="2170182" y="-20672"/>
                  <a:pt x="2323365" y="0"/>
                </a:cubicBezTo>
                <a:cubicBezTo>
                  <a:pt x="2476548" y="20672"/>
                  <a:pt x="2919164" y="6097"/>
                  <a:pt x="3182692" y="0"/>
                </a:cubicBezTo>
                <a:cubicBezTo>
                  <a:pt x="3183269" y="4624"/>
                  <a:pt x="3183511" y="11191"/>
                  <a:pt x="3182692" y="18288"/>
                </a:cubicBezTo>
                <a:cubicBezTo>
                  <a:pt x="3026065" y="-10849"/>
                  <a:pt x="2775006" y="23067"/>
                  <a:pt x="2546154" y="18288"/>
                </a:cubicBezTo>
                <a:cubicBezTo>
                  <a:pt x="2317302" y="13509"/>
                  <a:pt x="2168173" y="-8513"/>
                  <a:pt x="1845961" y="18288"/>
                </a:cubicBezTo>
                <a:cubicBezTo>
                  <a:pt x="1523749" y="45089"/>
                  <a:pt x="1450078" y="-844"/>
                  <a:pt x="1304904" y="18288"/>
                </a:cubicBezTo>
                <a:cubicBezTo>
                  <a:pt x="1159730" y="37420"/>
                  <a:pt x="942635" y="-10021"/>
                  <a:pt x="604711" y="18288"/>
                </a:cubicBezTo>
                <a:cubicBezTo>
                  <a:pt x="266787" y="46597"/>
                  <a:pt x="141927" y="-8395"/>
                  <a:pt x="0" y="18288"/>
                </a:cubicBezTo>
                <a:cubicBezTo>
                  <a:pt x="-171" y="12755"/>
                  <a:pt x="-690" y="793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28650" y="720953"/>
            <a:ext cx="7886700" cy="5416094"/>
          </a:xfrm>
          <a:custGeom>
            <a:avLst/>
            <a:gdLst>
              <a:gd name="connsiteX0" fmla="*/ 0 w 7886700"/>
              <a:gd name="connsiteY0" fmla="*/ 0 h 5416094"/>
              <a:gd name="connsiteX1" fmla="*/ 578358 w 7886700"/>
              <a:gd name="connsiteY1" fmla="*/ 0 h 5416094"/>
              <a:gd name="connsiteX2" fmla="*/ 998982 w 7886700"/>
              <a:gd name="connsiteY2" fmla="*/ 0 h 5416094"/>
              <a:gd name="connsiteX3" fmla="*/ 1813941 w 7886700"/>
              <a:gd name="connsiteY3" fmla="*/ 0 h 5416094"/>
              <a:gd name="connsiteX4" fmla="*/ 2392299 w 7886700"/>
              <a:gd name="connsiteY4" fmla="*/ 0 h 5416094"/>
              <a:gd name="connsiteX5" fmla="*/ 2970657 w 7886700"/>
              <a:gd name="connsiteY5" fmla="*/ 0 h 5416094"/>
              <a:gd name="connsiteX6" fmla="*/ 3785616 w 7886700"/>
              <a:gd name="connsiteY6" fmla="*/ 0 h 5416094"/>
              <a:gd name="connsiteX7" fmla="*/ 4285107 w 7886700"/>
              <a:gd name="connsiteY7" fmla="*/ 0 h 5416094"/>
              <a:gd name="connsiteX8" fmla="*/ 5100066 w 7886700"/>
              <a:gd name="connsiteY8" fmla="*/ 0 h 5416094"/>
              <a:gd name="connsiteX9" fmla="*/ 5915025 w 7886700"/>
              <a:gd name="connsiteY9" fmla="*/ 0 h 5416094"/>
              <a:gd name="connsiteX10" fmla="*/ 6572250 w 7886700"/>
              <a:gd name="connsiteY10" fmla="*/ 0 h 5416094"/>
              <a:gd name="connsiteX11" fmla="*/ 7886700 w 7886700"/>
              <a:gd name="connsiteY11" fmla="*/ 0 h 5416094"/>
              <a:gd name="connsiteX12" fmla="*/ 7886700 w 7886700"/>
              <a:gd name="connsiteY12" fmla="*/ 622851 h 5416094"/>
              <a:gd name="connsiteX13" fmla="*/ 7886700 w 7886700"/>
              <a:gd name="connsiteY13" fmla="*/ 1137380 h 5416094"/>
              <a:gd name="connsiteX14" fmla="*/ 7886700 w 7886700"/>
              <a:gd name="connsiteY14" fmla="*/ 1814391 h 5416094"/>
              <a:gd name="connsiteX15" fmla="*/ 7886700 w 7886700"/>
              <a:gd name="connsiteY15" fmla="*/ 2491403 h 5416094"/>
              <a:gd name="connsiteX16" fmla="*/ 7886700 w 7886700"/>
              <a:gd name="connsiteY16" fmla="*/ 3168415 h 5416094"/>
              <a:gd name="connsiteX17" fmla="*/ 7886700 w 7886700"/>
              <a:gd name="connsiteY17" fmla="*/ 3899588 h 5416094"/>
              <a:gd name="connsiteX18" fmla="*/ 7886700 w 7886700"/>
              <a:gd name="connsiteY18" fmla="*/ 4630760 h 5416094"/>
              <a:gd name="connsiteX19" fmla="*/ 7886700 w 7886700"/>
              <a:gd name="connsiteY19" fmla="*/ 5416094 h 5416094"/>
              <a:gd name="connsiteX20" fmla="*/ 7466076 w 7886700"/>
              <a:gd name="connsiteY20" fmla="*/ 5416094 h 5416094"/>
              <a:gd name="connsiteX21" fmla="*/ 6651117 w 7886700"/>
              <a:gd name="connsiteY21" fmla="*/ 5416094 h 5416094"/>
              <a:gd name="connsiteX22" fmla="*/ 5993892 w 7886700"/>
              <a:gd name="connsiteY22" fmla="*/ 5416094 h 5416094"/>
              <a:gd name="connsiteX23" fmla="*/ 5494401 w 7886700"/>
              <a:gd name="connsiteY23" fmla="*/ 5416094 h 5416094"/>
              <a:gd name="connsiteX24" fmla="*/ 4837176 w 7886700"/>
              <a:gd name="connsiteY24" fmla="*/ 5416094 h 5416094"/>
              <a:gd name="connsiteX25" fmla="*/ 4416552 w 7886700"/>
              <a:gd name="connsiteY25" fmla="*/ 5416094 h 5416094"/>
              <a:gd name="connsiteX26" fmla="*/ 3995928 w 7886700"/>
              <a:gd name="connsiteY26" fmla="*/ 5416094 h 5416094"/>
              <a:gd name="connsiteX27" fmla="*/ 3338703 w 7886700"/>
              <a:gd name="connsiteY27" fmla="*/ 5416094 h 5416094"/>
              <a:gd name="connsiteX28" fmla="*/ 2839212 w 7886700"/>
              <a:gd name="connsiteY28" fmla="*/ 5416094 h 5416094"/>
              <a:gd name="connsiteX29" fmla="*/ 2103120 w 7886700"/>
              <a:gd name="connsiteY29" fmla="*/ 5416094 h 5416094"/>
              <a:gd name="connsiteX30" fmla="*/ 1603629 w 7886700"/>
              <a:gd name="connsiteY30" fmla="*/ 5416094 h 5416094"/>
              <a:gd name="connsiteX31" fmla="*/ 867537 w 7886700"/>
              <a:gd name="connsiteY31" fmla="*/ 5416094 h 5416094"/>
              <a:gd name="connsiteX32" fmla="*/ 0 w 7886700"/>
              <a:gd name="connsiteY32" fmla="*/ 5416094 h 5416094"/>
              <a:gd name="connsiteX33" fmla="*/ 0 w 7886700"/>
              <a:gd name="connsiteY33" fmla="*/ 4684921 h 5416094"/>
              <a:gd name="connsiteX34" fmla="*/ 0 w 7886700"/>
              <a:gd name="connsiteY34" fmla="*/ 3953749 h 5416094"/>
              <a:gd name="connsiteX35" fmla="*/ 0 w 7886700"/>
              <a:gd name="connsiteY35" fmla="*/ 3168415 h 5416094"/>
              <a:gd name="connsiteX36" fmla="*/ 0 w 7886700"/>
              <a:gd name="connsiteY36" fmla="*/ 2545564 h 5416094"/>
              <a:gd name="connsiteX37" fmla="*/ 0 w 7886700"/>
              <a:gd name="connsiteY37" fmla="*/ 1760231 h 5416094"/>
              <a:gd name="connsiteX38" fmla="*/ 0 w 7886700"/>
              <a:gd name="connsiteY38" fmla="*/ 1191541 h 5416094"/>
              <a:gd name="connsiteX39" fmla="*/ 0 w 7886700"/>
              <a:gd name="connsiteY39" fmla="*/ 677012 h 5416094"/>
              <a:gd name="connsiteX40" fmla="*/ 0 w 7886700"/>
              <a:gd name="connsiteY4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7886700" h="5416094" extrusionOk="0">
                <a:moveTo>
                  <a:pt x="0" y="0"/>
                </a:moveTo>
                <a:cubicBezTo>
                  <a:pt x="165412" y="-21137"/>
                  <a:pt x="322344" y="-21985"/>
                  <a:pt x="578358" y="0"/>
                </a:cubicBezTo>
                <a:cubicBezTo>
                  <a:pt x="834372" y="21985"/>
                  <a:pt x="888520" y="-5136"/>
                  <a:pt x="998982" y="0"/>
                </a:cubicBezTo>
                <a:cubicBezTo>
                  <a:pt x="1109444" y="5136"/>
                  <a:pt x="1622600" y="-36529"/>
                  <a:pt x="1813941" y="0"/>
                </a:cubicBezTo>
                <a:cubicBezTo>
                  <a:pt x="2005282" y="36529"/>
                  <a:pt x="2177619" y="19108"/>
                  <a:pt x="2392299" y="0"/>
                </a:cubicBezTo>
                <a:cubicBezTo>
                  <a:pt x="2606979" y="-19108"/>
                  <a:pt x="2788556" y="-21788"/>
                  <a:pt x="2970657" y="0"/>
                </a:cubicBezTo>
                <a:cubicBezTo>
                  <a:pt x="3152758" y="21788"/>
                  <a:pt x="3596738" y="18723"/>
                  <a:pt x="3785616" y="0"/>
                </a:cubicBezTo>
                <a:cubicBezTo>
                  <a:pt x="3974494" y="-18723"/>
                  <a:pt x="4136501" y="9985"/>
                  <a:pt x="4285107" y="0"/>
                </a:cubicBezTo>
                <a:cubicBezTo>
                  <a:pt x="4433713" y="-9985"/>
                  <a:pt x="4710656" y="-6143"/>
                  <a:pt x="5100066" y="0"/>
                </a:cubicBezTo>
                <a:cubicBezTo>
                  <a:pt x="5489476" y="6143"/>
                  <a:pt x="5703885" y="5883"/>
                  <a:pt x="5915025" y="0"/>
                </a:cubicBezTo>
                <a:cubicBezTo>
                  <a:pt x="6126165" y="-5883"/>
                  <a:pt x="6308797" y="30350"/>
                  <a:pt x="6572250" y="0"/>
                </a:cubicBezTo>
                <a:cubicBezTo>
                  <a:pt x="6835703" y="-30350"/>
                  <a:pt x="7286910" y="4832"/>
                  <a:pt x="7886700" y="0"/>
                </a:cubicBezTo>
                <a:cubicBezTo>
                  <a:pt x="7917044" y="253972"/>
                  <a:pt x="7878280" y="382927"/>
                  <a:pt x="7886700" y="622851"/>
                </a:cubicBezTo>
                <a:cubicBezTo>
                  <a:pt x="7895120" y="862775"/>
                  <a:pt x="7898095" y="881954"/>
                  <a:pt x="7886700" y="1137380"/>
                </a:cubicBezTo>
                <a:cubicBezTo>
                  <a:pt x="7875305" y="1392806"/>
                  <a:pt x="7859449" y="1500954"/>
                  <a:pt x="7886700" y="1814391"/>
                </a:cubicBezTo>
                <a:cubicBezTo>
                  <a:pt x="7913951" y="2127828"/>
                  <a:pt x="7899710" y="2276490"/>
                  <a:pt x="7886700" y="2491403"/>
                </a:cubicBezTo>
                <a:cubicBezTo>
                  <a:pt x="7873690" y="2706316"/>
                  <a:pt x="7899048" y="2943627"/>
                  <a:pt x="7886700" y="3168415"/>
                </a:cubicBezTo>
                <a:cubicBezTo>
                  <a:pt x="7874352" y="3393203"/>
                  <a:pt x="7895759" y="3539359"/>
                  <a:pt x="7886700" y="3899588"/>
                </a:cubicBezTo>
                <a:cubicBezTo>
                  <a:pt x="7877641" y="4259817"/>
                  <a:pt x="7907485" y="4437980"/>
                  <a:pt x="7886700" y="4630760"/>
                </a:cubicBezTo>
                <a:cubicBezTo>
                  <a:pt x="7865915" y="4823540"/>
                  <a:pt x="7871525" y="5198637"/>
                  <a:pt x="7886700" y="5416094"/>
                </a:cubicBezTo>
                <a:cubicBezTo>
                  <a:pt x="7691680" y="5431844"/>
                  <a:pt x="7601555" y="5415681"/>
                  <a:pt x="7466076" y="5416094"/>
                </a:cubicBezTo>
                <a:cubicBezTo>
                  <a:pt x="7330597" y="5416507"/>
                  <a:pt x="6831360" y="5424066"/>
                  <a:pt x="6651117" y="5416094"/>
                </a:cubicBezTo>
                <a:cubicBezTo>
                  <a:pt x="6470874" y="5408122"/>
                  <a:pt x="6162822" y="5448218"/>
                  <a:pt x="5993892" y="5416094"/>
                </a:cubicBezTo>
                <a:cubicBezTo>
                  <a:pt x="5824963" y="5383970"/>
                  <a:pt x="5688089" y="5423575"/>
                  <a:pt x="5494401" y="5416094"/>
                </a:cubicBezTo>
                <a:cubicBezTo>
                  <a:pt x="5300713" y="5408613"/>
                  <a:pt x="5038344" y="5439836"/>
                  <a:pt x="4837176" y="5416094"/>
                </a:cubicBezTo>
                <a:cubicBezTo>
                  <a:pt x="4636008" y="5392352"/>
                  <a:pt x="4547230" y="5414191"/>
                  <a:pt x="4416552" y="5416094"/>
                </a:cubicBezTo>
                <a:cubicBezTo>
                  <a:pt x="4285874" y="5417997"/>
                  <a:pt x="4197467" y="5397786"/>
                  <a:pt x="3995928" y="5416094"/>
                </a:cubicBezTo>
                <a:cubicBezTo>
                  <a:pt x="3794389" y="5434402"/>
                  <a:pt x="3512175" y="5385012"/>
                  <a:pt x="3338703" y="5416094"/>
                </a:cubicBezTo>
                <a:cubicBezTo>
                  <a:pt x="3165232" y="5447176"/>
                  <a:pt x="2961841" y="5402137"/>
                  <a:pt x="2839212" y="5416094"/>
                </a:cubicBezTo>
                <a:cubicBezTo>
                  <a:pt x="2716583" y="5430051"/>
                  <a:pt x="2260631" y="5391454"/>
                  <a:pt x="2103120" y="5416094"/>
                </a:cubicBezTo>
                <a:cubicBezTo>
                  <a:pt x="1945609" y="5440734"/>
                  <a:pt x="1802870" y="5413244"/>
                  <a:pt x="1603629" y="5416094"/>
                </a:cubicBezTo>
                <a:cubicBezTo>
                  <a:pt x="1404388" y="5418944"/>
                  <a:pt x="1036615" y="5428037"/>
                  <a:pt x="867537" y="5416094"/>
                </a:cubicBezTo>
                <a:cubicBezTo>
                  <a:pt x="698459" y="5404151"/>
                  <a:pt x="196765" y="5387017"/>
                  <a:pt x="0" y="5416094"/>
                </a:cubicBezTo>
                <a:cubicBezTo>
                  <a:pt x="-7913" y="5158982"/>
                  <a:pt x="-32352" y="4972281"/>
                  <a:pt x="0" y="4684921"/>
                </a:cubicBezTo>
                <a:cubicBezTo>
                  <a:pt x="32352" y="4397561"/>
                  <a:pt x="-36146" y="4109983"/>
                  <a:pt x="0" y="3953749"/>
                </a:cubicBezTo>
                <a:cubicBezTo>
                  <a:pt x="36146" y="3797515"/>
                  <a:pt x="38942" y="3433311"/>
                  <a:pt x="0" y="3168415"/>
                </a:cubicBezTo>
                <a:cubicBezTo>
                  <a:pt x="-38942" y="2903519"/>
                  <a:pt x="-264" y="2810505"/>
                  <a:pt x="0" y="2545564"/>
                </a:cubicBezTo>
                <a:cubicBezTo>
                  <a:pt x="264" y="2280623"/>
                  <a:pt x="20689" y="1994225"/>
                  <a:pt x="0" y="1760231"/>
                </a:cubicBezTo>
                <a:cubicBezTo>
                  <a:pt x="-20689" y="1526237"/>
                  <a:pt x="16073" y="1386976"/>
                  <a:pt x="0" y="1191541"/>
                </a:cubicBezTo>
                <a:cubicBezTo>
                  <a:pt x="-16073" y="996106"/>
                  <a:pt x="-16965" y="844858"/>
                  <a:pt x="0" y="677012"/>
                </a:cubicBezTo>
                <a:cubicBezTo>
                  <a:pt x="16965" y="509166"/>
                  <a:pt x="85" y="277162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op view of different fruits and vegetables">
            <a:extLst>
              <a:ext uri="{FF2B5EF4-FFF2-40B4-BE49-F238E27FC236}">
                <a16:creationId xmlns:a16="http://schemas.microsoft.com/office/drawing/2014/main" id="{CA7C1A1A-5FA9-59A0-93D4-4B6E4D9684D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5054" r="9612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965200"/>
            <a:ext cx="76962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1000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 Problem Statement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900" y="4572002"/>
            <a:ext cx="7696200" cy="12029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2600"/>
              <a:t>• Farmers earn less</a:t>
            </a:r>
            <a:br>
              <a:rPr lang="en-US" sz="2600"/>
            </a:br>
            <a:r>
              <a:rPr lang="en-US" sz="2600"/>
              <a:t>• Consumers pay more</a:t>
            </a:r>
            <a:br>
              <a:rPr lang="en-US" sz="2600"/>
            </a:br>
            <a:r>
              <a:rPr lang="en-US" sz="2600"/>
              <a:t>• Lack of transparency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80E5FECD-C9FF-49B3-B1FD-6B2D855C4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111" y="798703"/>
            <a:ext cx="3915889" cy="30720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Proposed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2611" y="3962792"/>
            <a:ext cx="3915888" cy="210210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24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• Digital app for direct interaction</a:t>
            </a:r>
            <a:br>
              <a:rPr lang="en-US" sz="24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</a:br>
            <a:r>
              <a:rPr lang="en-US" sz="24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• Farmer and consumer portals</a:t>
            </a:r>
            <a:br>
              <a:rPr lang="en-US" sz="24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</a:br>
            <a:r>
              <a:rPr lang="en-US" sz="24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• Real-time management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3044" y="0"/>
            <a:ext cx="130305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25502" y="1"/>
            <a:ext cx="866356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Farmer">
            <a:extLst>
              <a:ext uri="{FF2B5EF4-FFF2-40B4-BE49-F238E27FC236}">
                <a16:creationId xmlns:a16="http://schemas.microsoft.com/office/drawing/2014/main" id="{AA20E5F4-B2A4-188F-8C0A-8DF5B17D5A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8432" y="1385212"/>
            <a:ext cx="3704628" cy="3704628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24194" y="2916245"/>
            <a:ext cx="119806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1330" y="5717906"/>
            <a:ext cx="1328706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5633" y="6258756"/>
            <a:ext cx="1174455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2865" y="5835650"/>
            <a:ext cx="1161135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erial view of valley map">
            <a:extLst>
              <a:ext uri="{FF2B5EF4-FFF2-40B4-BE49-F238E27FC236}">
                <a16:creationId xmlns:a16="http://schemas.microsoft.com/office/drawing/2014/main" id="{C5937AC9-2E5F-1C8B-9C96-E509DD2B9AF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7382" r="16618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122362"/>
            <a:ext cx="6858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6000">
                <a:solidFill>
                  <a:srgbClr val="FFFFFF"/>
                </a:solidFill>
              </a:rPr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4159404"/>
            <a:ext cx="6858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2400">
                <a:solidFill>
                  <a:srgbClr val="FFFFFF"/>
                </a:solidFill>
              </a:rPr>
              <a:t>Flow: Farmer uploads ➔ Consumer browses ➔ Places Order ➔ Payment ➔ Delivery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Index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9374" y="390832"/>
            <a:ext cx="2425189" cy="8736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17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• Farmer Module</a:t>
            </a:r>
            <a:br>
              <a:rPr lang="en-US" sz="17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</a:br>
            <a:r>
              <a:rPr lang="en-US" sz="17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• Consumer Module</a:t>
            </a:r>
            <a:br>
              <a:rPr lang="en-US" sz="17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</a:br>
            <a:endParaRPr lang="en-US" sz="170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 descr="A screenshot of a farm&#10;&#10;AI-generated content may be incorrect.">
            <a:extLst>
              <a:ext uri="{FF2B5EF4-FFF2-40B4-BE49-F238E27FC236}">
                <a16:creationId xmlns:a16="http://schemas.microsoft.com/office/drawing/2014/main" id="{DF85584E-92C1-4878-0559-E8EC78DE6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168" y="2333947"/>
            <a:ext cx="8495662" cy="37168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492"/>
            <a:ext cx="9143999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35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8" y="-3783777"/>
            <a:ext cx="1576446" cy="9144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69075" y="986"/>
            <a:ext cx="3227567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5" y="353160"/>
            <a:ext cx="5318475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>
                <a:solidFill>
                  <a:srgbClr val="FFFFFF"/>
                </a:solidFill>
              </a:rPr>
              <a:t>Farmer Module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8630" y="387224"/>
            <a:ext cx="2468879" cy="8304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  <a:defRPr sz="1800"/>
            </a:pPr>
            <a:r>
              <a:rPr lang="en-US" sz="1700">
                <a:solidFill>
                  <a:srgbClr val="FFFFFF"/>
                </a:solidFill>
              </a:rPr>
              <a:t>• Farmer signup/login</a:t>
            </a:r>
            <a:br>
              <a:rPr lang="en-US" sz="1700">
                <a:solidFill>
                  <a:srgbClr val="FFFFFF"/>
                </a:solidFill>
              </a:rPr>
            </a:br>
            <a:r>
              <a:rPr lang="en-US" sz="1700">
                <a:solidFill>
                  <a:srgbClr val="FFFFFF"/>
                </a:solidFill>
              </a:rPr>
              <a:t>• Manage products</a:t>
            </a:r>
            <a:br>
              <a:rPr lang="en-US" sz="1700">
                <a:solidFill>
                  <a:srgbClr val="FFFFFF"/>
                </a:solidFill>
              </a:rPr>
            </a:br>
            <a:r>
              <a:rPr lang="en-US" sz="1700">
                <a:solidFill>
                  <a:srgbClr val="FFFFFF"/>
                </a:solidFill>
              </a:rPr>
              <a:t>• View orders</a:t>
            </a:r>
          </a:p>
        </p:txBody>
      </p:sp>
      <p:pic>
        <p:nvPicPr>
          <p:cNvPr id="12" name="Picture 11" descr="A screenshot of a farm&#10;&#10;AI-generated content may be incorrect.">
            <a:extLst>
              <a:ext uri="{FF2B5EF4-FFF2-40B4-BE49-F238E27FC236}">
                <a16:creationId xmlns:a16="http://schemas.microsoft.com/office/drawing/2014/main" id="{C3E649D5-D35B-7D95-3188-CDF49BF10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811" y="3343236"/>
            <a:ext cx="3848316" cy="1674017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EAB34A2-B079-FCB2-9E42-0769A23FB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873" y="3370101"/>
            <a:ext cx="3848316" cy="16932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254</Words>
  <Application>Microsoft Office PowerPoint</Application>
  <PresentationFormat>On-screen Show (4:3)</PresentationFormat>
  <Paragraphs>33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  FARM MATE Farmers Connecting to Consumers</vt:lpstr>
      <vt:lpstr>Introduction</vt:lpstr>
      <vt:lpstr>Project Aim</vt:lpstr>
      <vt:lpstr>  Project Goals</vt:lpstr>
      <vt:lpstr> Problem Statement </vt:lpstr>
      <vt:lpstr>Proposed Solution</vt:lpstr>
      <vt:lpstr>System Architecture</vt:lpstr>
      <vt:lpstr>Index Overview</vt:lpstr>
      <vt:lpstr>Farmer Module</vt:lpstr>
      <vt:lpstr>Consumer Module</vt:lpstr>
      <vt:lpstr>Consumer Module                 .Cart                                                                                               . Place order </vt:lpstr>
      <vt:lpstr>Technologies Used</vt:lpstr>
      <vt:lpstr>Features Implemented</vt:lpstr>
      <vt:lpstr>Challenges Faced</vt:lpstr>
      <vt:lpstr>Future Enhancements</vt:lpstr>
      <vt:lpstr>Conclusion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Yashasvi Chowdary</dc:creator>
  <cp:keywords/>
  <dc:description>generated using python-pptx</dc:description>
  <cp:lastModifiedBy>Yashasvi Chowdary</cp:lastModifiedBy>
  <cp:revision>11</cp:revision>
  <dcterms:created xsi:type="dcterms:W3CDTF">2013-01-27T09:14:16Z</dcterms:created>
  <dcterms:modified xsi:type="dcterms:W3CDTF">2025-04-28T01:32:20Z</dcterms:modified>
  <cp:category/>
</cp:coreProperties>
</file>

<file path=docProps/thumbnail.jpeg>
</file>